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7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84" r:id="rId4"/>
    <p:sldId id="359" r:id="rId5"/>
    <p:sldId id="361" r:id="rId6"/>
    <p:sldId id="306" r:id="rId7"/>
    <p:sldId id="344" r:id="rId8"/>
    <p:sldId id="353" r:id="rId9"/>
    <p:sldId id="345" r:id="rId10"/>
    <p:sldId id="354" r:id="rId11"/>
    <p:sldId id="346" r:id="rId12"/>
    <p:sldId id="355" r:id="rId13"/>
    <p:sldId id="362" r:id="rId14"/>
    <p:sldId id="347" r:id="rId15"/>
    <p:sldId id="310" r:id="rId16"/>
    <p:sldId id="357" r:id="rId17"/>
    <p:sldId id="356" r:id="rId18"/>
    <p:sldId id="285" r:id="rId19"/>
    <p:sldId id="263" r:id="rId20"/>
    <p:sldId id="352" r:id="rId21"/>
    <p:sldId id="309" r:id="rId22"/>
    <p:sldId id="311" r:id="rId23"/>
    <p:sldId id="363" r:id="rId24"/>
    <p:sldId id="313" r:id="rId25"/>
    <p:sldId id="314" r:id="rId26"/>
    <p:sldId id="348" r:id="rId27"/>
    <p:sldId id="312" r:id="rId28"/>
    <p:sldId id="364" r:id="rId29"/>
    <p:sldId id="350" r:id="rId30"/>
    <p:sldId id="315" r:id="rId31"/>
    <p:sldId id="316" r:id="rId32"/>
    <p:sldId id="341" r:id="rId33"/>
    <p:sldId id="351" r:id="rId34"/>
    <p:sldId id="342" r:id="rId35"/>
    <p:sldId id="349" r:id="rId36"/>
    <p:sldId id="343" r:id="rId37"/>
    <p:sldId id="288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9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3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24575,'1154'0'-1365,"-1138"0"-5461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3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24575,'1213'0'-1365,"-1197"0"-5461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4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24575,'114'0'0,"985"0"-1365,-1083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24575,'189'-7'0,"196"-33"0,-373 38 0,123-18 0,-58 8 0,1 2 0,82 1 0,48 11-1365,-200-2-5461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24575,'32'1'0,"53"9"0,25 3 0,837 3-243,-714-16-879,-216 0-5704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9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24575,'938'0'-1365,"-921"0"-5461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4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7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65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6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24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55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96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78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3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6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2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75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39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9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0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1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5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4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9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50.png"/><Relationship Id="rId4" Type="http://schemas.openxmlformats.org/officeDocument/2006/relationships/customXml" Target="../ink/ink4.xml"/><Relationship Id="rId9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0.png"/><Relationship Id="rId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4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文件信息隐藏</a:t>
            </a: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汇报人：穆禹宸     汇报时间：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2023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458667" y="2626926"/>
            <a:ext cx="4355935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网络空间安全学院       专业：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信息安全、法学双学位班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 bldLvl="0" animBg="1"/>
      <p:bldP spid="1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9F2C37E-4E69-A7D7-B983-1279A71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6" y="625044"/>
            <a:ext cx="6260123" cy="39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3567192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文件格式介绍（颜色表）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4E46EFD-5A05-EE55-0F40-7D7C69F4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7" y="1202465"/>
            <a:ext cx="3888975" cy="28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3F15D28-D184-CF8E-36DF-7188ED65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7" y="1090251"/>
            <a:ext cx="8872986" cy="30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ACAE8AF-0D54-5D17-E2F8-3AF4F886E55B}"/>
              </a:ext>
            </a:extLst>
          </p:cNvPr>
          <p:cNvSpPr txBox="1"/>
          <p:nvPr/>
        </p:nvSpPr>
        <p:spPr>
          <a:xfrm>
            <a:off x="471267" y="1040050"/>
            <a:ext cx="784198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存储位图数据（由图像尺寸决定），每一个像素的信息在这里存储。在此部分记录着每点像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素对应的颜色号，其记录方式也随颜色模式而定，即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位为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字节）；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位（半字节）；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字节）；真彩色图像每像素占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字节），所以整个数据区的大小也会随之变化，可得出如下计算公式：图像数据信息大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小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=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（图像宽度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LMRoman10-Regular-Identity-H"/>
              </a:rPr>
              <a:t>*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图像高度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LMRoman10-Regular-Identity-H"/>
              </a:rPr>
              <a:t>*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记录每个像素需要的位数）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/8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如果图像是单色、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色，则紧跟着调色板的是位图数据，位图数据是指向调色板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的索引序号。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如果位图是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位、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位色，则图像文件中不保留调色板，即不存在调色板，图像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的颜色直接在位图数据中给出。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字节保存颜色值，常见有两种格式：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位红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位绿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位蓝和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位红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位绿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位蓝，即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555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565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格式。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555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格式只使用了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位，最后一位保留，设为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字节保存颜色值，每一个字节代表一种颜色，按红、绿、蓝排列。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字节保存颜色值，每一个字节代表一种颜色，除了原来的红、绿、蓝，还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有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Alpha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通道，即透明色。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如果图像带有调色板，则位图数据可以根据需要选择压缩与不压缩，如果选择压缩，则根据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BMP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图像是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色或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色，采用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RLE4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或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RLE8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压缩算法压缩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10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C65CE7A-85C7-3A01-695E-C8DF1242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08" y="740688"/>
            <a:ext cx="6737253" cy="4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C617770-EC62-9445-B4B4-A28936769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6" y="960833"/>
            <a:ext cx="5653555" cy="3739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7C7B875-F0C3-23BC-02FC-E3A9974D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9" y="1540412"/>
            <a:ext cx="7044991" cy="24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00B919-3FE9-513C-7357-81C7EA54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78" y="853568"/>
            <a:ext cx="3891059" cy="39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信息隐藏方法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43144" y="931944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1004697" y="1395420"/>
            <a:ext cx="81788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LSB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4696" y="1680611"/>
            <a:ext cx="34175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实验表明，图像像素的最低比特位对图像的视觉效果影响较小，因此可以在此处存储信息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方法一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LSB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5346990" y="1856991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优点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5346989" y="2142182"/>
            <a:ext cx="31060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第一，从伪装图像完全看不出秘密信息的存在</a:t>
            </a: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第二，实现简单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4908848" y="18430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缺点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1060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需要额外存储秘密信息长度的信息，否则，需要对载体图像和秘密信息的长度作出限制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5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6" grpId="0"/>
      <p:bldP spid="106" grpId="0"/>
      <p:bldP spid="107" grpId="0"/>
      <p:bldP spid="111" grpId="0"/>
      <p:bldP spid="1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BMP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文件格式介绍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3419307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信息隐藏方法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339949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3" grpId="0"/>
      <p:bldP spid="3" grpId="0"/>
      <p:bldP spid="79" grpId="0" bldLvl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F91F707-26AF-A8D2-05BE-5171D2B8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05" y="860701"/>
            <a:ext cx="3124471" cy="1508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18A3AC-C052-2F0C-B823-F5AAF301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5" y="2661224"/>
            <a:ext cx="3521044" cy="2043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B22EB-F14B-04D3-BDF5-31A6F342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60" y="1154307"/>
            <a:ext cx="413039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364807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方法二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将秘密信息隐藏至文件尾部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35445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6" name="矩形 5"/>
          <p:cNvSpPr/>
          <p:nvPr/>
        </p:nvSpPr>
        <p:spPr>
          <a:xfrm>
            <a:off x="2348865" y="1889760"/>
            <a:ext cx="4277360" cy="142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文件的图像数据区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3317875"/>
            <a:ext cx="4277360" cy="11201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秘密信息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364807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方法二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将秘密信息隐藏至文件尾部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6A9B97A-36CC-06EC-943B-AF263D92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759655"/>
            <a:ext cx="3404380" cy="41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2880CE4-56D4-59F1-FEF8-1C6FB69F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" y="675485"/>
            <a:ext cx="3345845" cy="4342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140B86-8407-84C4-1E53-5A34B8825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90378"/>
            <a:ext cx="3566469" cy="396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对比伪装图像与载体图像、水印图像的文件信息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5115B67-BFBF-F6B3-5154-BD473D39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4" y="755870"/>
            <a:ext cx="7301132" cy="3836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1056C83-208F-BDCC-6AF0-6B90B93E3418}"/>
                  </a:ext>
                </a:extLst>
              </p14:cNvPr>
              <p14:cNvContentPartPr/>
              <p14:nvPr/>
            </p14:nvContentPartPr>
            <p14:xfrm>
              <a:off x="1406326" y="2848625"/>
              <a:ext cx="4219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1056C83-208F-BDCC-6AF0-6B90B93E3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7686" y="2839985"/>
                <a:ext cx="43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10D71F0-F1A3-BE43-CBC2-E0720DB58962}"/>
                  </a:ext>
                </a:extLst>
              </p14:cNvPr>
              <p14:cNvContentPartPr/>
              <p14:nvPr/>
            </p14:nvContentPartPr>
            <p14:xfrm>
              <a:off x="3790966" y="2960945"/>
              <a:ext cx="4428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10D71F0-F1A3-BE43-CBC2-E0720DB58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326" y="2952305"/>
                <a:ext cx="460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48265B-079C-68EC-1095-DC1DE3F24A5A}"/>
                  </a:ext>
                </a:extLst>
              </p14:cNvPr>
              <p14:cNvContentPartPr/>
              <p14:nvPr/>
            </p14:nvContentPartPr>
            <p14:xfrm>
              <a:off x="6126286" y="2897945"/>
              <a:ext cx="44280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48265B-079C-68EC-1095-DC1DE3F24A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7286" y="2888945"/>
                <a:ext cx="460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4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方法三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将秘密信息隐藏至文件头部与图像数据区之间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35445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6" name="矩形 5"/>
          <p:cNvSpPr/>
          <p:nvPr/>
        </p:nvSpPr>
        <p:spPr>
          <a:xfrm>
            <a:off x="2348865" y="1889760"/>
            <a:ext cx="4277360" cy="8343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秘密信息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2724785"/>
            <a:ext cx="4277360" cy="17132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载体</a:t>
            </a:r>
            <a:r>
              <a:rPr lang="en-US" altLang="zh-CN">
                <a:sym typeface="+mn-ea"/>
              </a:rPr>
              <a:t>bmp</a:t>
            </a:r>
            <a:r>
              <a:rPr lang="zh-CN" altLang="en-US">
                <a:sym typeface="+mn-ea"/>
              </a:rPr>
              <a:t>文件的图像数据区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方法三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将秘密信息隐藏至文件头部与图像数据区之间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B14F98E-3580-049F-2666-3291C2B7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2" y="767356"/>
            <a:ext cx="3372517" cy="653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BC8CEA-ECD2-7A61-B550-F4C0B7E9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910" y="657417"/>
            <a:ext cx="4283612" cy="3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9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D5280FD-3DC8-7649-6611-89F28CDE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4" y="767840"/>
            <a:ext cx="2570772" cy="759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BBD1B5-18D3-20BF-7651-A6988787F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4" y="1673522"/>
            <a:ext cx="2736985" cy="3338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BB11F5-E109-0B5E-1DCA-5060A217B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63" y="206010"/>
            <a:ext cx="3748599" cy="47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对比伪装图像与载体图像、水印图像的文件信息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691925C-4FD4-E07D-D05D-83427F53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7" y="699587"/>
            <a:ext cx="7575452" cy="3949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F96E672-A633-BB6E-0549-256F8C718880}"/>
                  </a:ext>
                </a:extLst>
              </p14:cNvPr>
              <p14:cNvContentPartPr/>
              <p14:nvPr/>
            </p14:nvContentPartPr>
            <p14:xfrm>
              <a:off x="1476886" y="2855105"/>
              <a:ext cx="451440" cy="36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F96E672-A633-BB6E-0549-256F8C718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246" y="2846105"/>
                <a:ext cx="469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82B5E10-34E2-4C9C-8B1F-3B2EB9F992B0}"/>
                  </a:ext>
                </a:extLst>
              </p14:cNvPr>
              <p14:cNvContentPartPr/>
              <p14:nvPr/>
            </p14:nvContentPartPr>
            <p14:xfrm>
              <a:off x="3790966" y="2968145"/>
              <a:ext cx="513000" cy="14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82B5E10-34E2-4C9C-8B1F-3B2EB9F992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326" y="2959145"/>
                <a:ext cx="530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E7A8E4A-694D-8523-960A-983C774C80D6}"/>
                  </a:ext>
                </a:extLst>
              </p14:cNvPr>
              <p14:cNvContentPartPr/>
              <p14:nvPr/>
            </p14:nvContentPartPr>
            <p14:xfrm>
              <a:off x="6351646" y="2954105"/>
              <a:ext cx="3441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E7A8E4A-694D-8523-960A-983C774C8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2646" y="2945105"/>
                <a:ext cx="3618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方法四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将秘密信息隐藏至保留字段中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56019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2095500"/>
            <a:ext cx="4277360" cy="17132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900"/>
              <a:t>// 文件信息头结构体</a:t>
            </a:r>
          </a:p>
          <a:p>
            <a:pPr algn="l"/>
            <a:r>
              <a:rPr lang="zh-CN" altLang="en-US" sz="900"/>
              <a:t>typedef struct tagBITMAPFILEHEADER</a:t>
            </a:r>
          </a:p>
          <a:p>
            <a:pPr algn="l"/>
            <a:r>
              <a:rPr lang="zh-CN" altLang="en-US" sz="900"/>
              <a:t>{</a:t>
            </a:r>
          </a:p>
          <a:p>
            <a:pPr algn="l"/>
            <a:r>
              <a:rPr lang="zh-CN" altLang="en-US" sz="900"/>
              <a:t>    unsigned short bfType;</a:t>
            </a:r>
          </a:p>
          <a:p>
            <a:pPr algn="l"/>
            <a:r>
              <a:rPr lang="zh-CN" altLang="en-US" sz="900"/>
              <a:t>    // 19778，必须是BM字符串，对应的十六进制为0x4d42,十进制为19778，否则不是bmp格式文件</a:t>
            </a:r>
          </a:p>
          <a:p>
            <a:pPr algn="l"/>
            <a:r>
              <a:rPr lang="zh-CN" altLang="en-US" sz="900"/>
              <a:t>    unsigned int   bfSize;        // 文件大小 以字节为单位(2-5字节)</a:t>
            </a:r>
          </a:p>
          <a:p>
            <a:pPr algn="l"/>
            <a:r>
              <a:rPr lang="zh-CN" altLang="en-US" sz="900"/>
              <a:t>    </a:t>
            </a:r>
            <a:r>
              <a:rPr lang="zh-CN" altLang="en-US" sz="900">
                <a:solidFill>
                  <a:srgbClr val="FF0000"/>
                </a:solidFill>
              </a:rPr>
              <a:t>unsigned short bfReserved1;   // 保留，必须设置为0 (6-7字节)</a:t>
            </a:r>
          </a:p>
          <a:p>
            <a:pPr algn="l"/>
            <a:r>
              <a:rPr lang="zh-CN" altLang="en-US" sz="900">
                <a:solidFill>
                  <a:srgbClr val="FF0000"/>
                </a:solidFill>
              </a:rPr>
              <a:t>    unsigned short bfReserved2;   // 保留，必须设置为0 (8-9字节)</a:t>
            </a:r>
            <a:endParaRPr lang="zh-CN" altLang="en-US" sz="900"/>
          </a:p>
          <a:p>
            <a:pPr algn="l"/>
            <a:r>
              <a:rPr lang="zh-CN" altLang="en-US" sz="900"/>
              <a:t>    unsigned int   bfOffBits;     // 从文件头到像素数据的偏移  (10-13字节)</a:t>
            </a:r>
          </a:p>
          <a:p>
            <a:pPr algn="l"/>
            <a:r>
              <a:rPr lang="zh-CN" altLang="en-US" sz="900"/>
              <a:t>} BITMAPFILEHEADER;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702A591-13E4-0BB4-0188-67106FBD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5" y="738553"/>
            <a:ext cx="3549887" cy="4186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C42EEC-C222-4F14-49C3-124BE0D7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03" y="946233"/>
            <a:ext cx="3505504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提取出的秘密信息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64182D-E108-C832-BAFF-14333809AF7A}"/>
                  </a:ext>
                </a:extLst>
              </p14:cNvPr>
              <p14:cNvContentPartPr/>
              <p14:nvPr/>
            </p14:nvContentPartPr>
            <p14:xfrm>
              <a:off x="5795446" y="2700665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64182D-E108-C832-BAFF-14333809A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6806" y="26920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E84D529-9C03-FFBA-FCF1-95E65BFDE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36" y="2157574"/>
            <a:ext cx="3619814" cy="1348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4EC79E-3FD4-CA11-88E1-EE4FE08D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8" y="309785"/>
            <a:ext cx="5827717" cy="40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小结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950195" y="1745866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优点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1950194" y="2031057"/>
            <a:ext cx="31060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第一，思路简单，实现简单</a:t>
            </a: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第二，不会改变文件大小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1512053" y="1731894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13447" y="1739932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缺点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13446" y="2025123"/>
            <a:ext cx="3106095" cy="83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第一，鲁棒性差，将伪装图像另存为新的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bmp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图像后，可能被重新覆盖为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第二，最多只能隐藏四个字节的信息，若要隐藏较大的秘密信息，就需要多张载体图像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875305" y="1725960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6" grpId="0"/>
      <p:bldP spid="107" grpId="0"/>
      <p:bldP spid="111" grpId="0"/>
      <p:bldP spid="1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27540" y="952649"/>
            <a:ext cx="7626392" cy="256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BMP </a:t>
            </a:r>
            <a:r>
              <a:rPr lang="zh-CN" altLang="en-US" dirty="0"/>
              <a:t>文件是一种位图文件格式，全称为 </a:t>
            </a:r>
            <a:r>
              <a:rPr lang="en-US" altLang="zh-CN" dirty="0"/>
              <a:t>Bitmap</a:t>
            </a:r>
            <a:r>
              <a:rPr lang="zh-CN" altLang="en-US" dirty="0"/>
              <a:t>，它是 </a:t>
            </a:r>
            <a:r>
              <a:rPr lang="en-US" altLang="zh-CN" dirty="0"/>
              <a:t>Windows </a:t>
            </a:r>
            <a:r>
              <a:rPr lang="zh-CN" altLang="en-US" dirty="0"/>
              <a:t>操作系统中的标准图像文 件格式之一。</a:t>
            </a:r>
            <a:r>
              <a:rPr lang="en-US" altLang="zh-CN" dirty="0"/>
              <a:t>BMP </a:t>
            </a:r>
            <a:r>
              <a:rPr lang="zh-CN" altLang="en-US" dirty="0"/>
              <a:t>文件可以被多种 </a:t>
            </a:r>
            <a:r>
              <a:rPr lang="en-US" altLang="zh-CN" dirty="0"/>
              <a:t>Windows </a:t>
            </a:r>
            <a:r>
              <a:rPr lang="zh-CN" altLang="en-US" dirty="0"/>
              <a:t>应用程序所支持，因此在 </a:t>
            </a:r>
            <a:r>
              <a:rPr lang="en-US" altLang="zh-CN" dirty="0"/>
              <a:t>Windows </a:t>
            </a:r>
            <a:r>
              <a:rPr lang="zh-CN" altLang="en-US" dirty="0"/>
              <a:t>系统中使用非常广泛。</a:t>
            </a:r>
            <a:r>
              <a:rPr lang="en-US" altLang="zh-CN" dirty="0"/>
              <a:t>BMP </a:t>
            </a:r>
            <a:r>
              <a:rPr lang="zh-CN" altLang="en-US" dirty="0"/>
              <a:t>文件的特点是包含的图像信息较丰富，几乎不进行压缩，因此图像质量非常高，可以保留图像的细节和色彩。但是，由于不进行压缩，</a:t>
            </a:r>
            <a:r>
              <a:rPr lang="en-US" altLang="zh-CN" dirty="0"/>
              <a:t>BMP </a:t>
            </a:r>
            <a:r>
              <a:rPr lang="zh-CN" altLang="en-US" dirty="0"/>
              <a:t>文件的文件体积较大，占用磁盘空间过大，不适合在网络上传输。此外，</a:t>
            </a:r>
            <a:r>
              <a:rPr lang="en-US" altLang="zh-CN" dirty="0"/>
              <a:t>BMP </a:t>
            </a:r>
            <a:r>
              <a:rPr lang="zh-CN" altLang="en-US" dirty="0"/>
              <a:t>文件也不支持透明度等高级特性，因此在某些情况下可能不太适合使用。总的来说，</a:t>
            </a:r>
            <a:r>
              <a:rPr lang="en-US" altLang="zh-CN" dirty="0"/>
              <a:t>BMP </a:t>
            </a:r>
            <a:r>
              <a:rPr lang="zh-CN" altLang="en-US" dirty="0"/>
              <a:t>文件是一种非常实用的图像文件格式，可以保证图像质量，但需要注意文件体积的问题。 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C724306-B929-A822-DA47-88365ABD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8" y="945537"/>
            <a:ext cx="7459015" cy="35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262138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文件头信息块（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0~13B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，共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存储文件类型，文件大小等信息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2352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图像描述信息块（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14~53B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，共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40B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存储图像的尺寸，颜色索引，位平面数等信息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22566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颜色表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描述各个颜色的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RGB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值，可以没有此信息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452780"/>
            <a:ext cx="311036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图像数据区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存储位图数据 （由图像尺寸决定），每一个像素的信息在这里存储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456300" y="3000154"/>
              <a:ext cx="1171786" cy="1065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00" b="1" dirty="0">
                  <a:solidFill>
                    <a:schemeClr val="bg1"/>
                  </a:solidFill>
                  <a:cs typeface="+mn-ea"/>
                  <a:sym typeface="+mn-lt"/>
                </a:rPr>
                <a:t>BMP</a:t>
              </a:r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文件</a:t>
              </a: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99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99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99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9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99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99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99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899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899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3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99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38" grpId="0" bldLvl="0" animBg="1"/>
      <p:bldP spid="41" grpId="0" bldLvl="0" animBg="1"/>
      <p:bldP spid="44" grpId="0" bldLvl="0" animBg="1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68557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文件头信息块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4B2FD2-6C21-5176-03CE-DD932AE9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38" y="822961"/>
            <a:ext cx="5578323" cy="39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D23852C-6B43-88D5-AF58-4B80C263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3" y="991774"/>
            <a:ext cx="8077651" cy="30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79811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图像描述信息块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0261DA4-4CAF-9465-8872-DE1D62BD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6" y="861306"/>
            <a:ext cx="7336302" cy="40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1182</Words>
  <Application>Microsoft Office PowerPoint</Application>
  <PresentationFormat>全屏显示(16:9)</PresentationFormat>
  <Paragraphs>161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LMRoman10-Regular-Identity-H</vt:lpstr>
      <vt:lpstr>NotoSerifCJKjp-Regular-Identity-H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穆 禹宸</cp:lastModifiedBy>
  <cp:revision>71</cp:revision>
  <dcterms:created xsi:type="dcterms:W3CDTF">2016-05-20T12:59:00Z</dcterms:created>
  <dcterms:modified xsi:type="dcterms:W3CDTF">2023-04-18T07:25:08Z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0749110FA8E74CFD88EC1FB93AE8115A</vt:lpwstr>
  </property>
</Properties>
</file>